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_rels/slideMaster26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1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6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theme/theme26.xml" ContentType="application/vnd.openxmlformats-officedocument.theme+xml"/>
  <Override PartName="/ppt/theme/theme14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6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1" r:id="rId8"/>
    <p:sldMasterId id="2147483663" r:id="rId9"/>
    <p:sldMasterId id="2147483665" r:id="rId10"/>
    <p:sldMasterId id="2147483667" r:id="rId11"/>
    <p:sldMasterId id="2147483669" r:id="rId12"/>
    <p:sldMasterId id="2147483671" r:id="rId13"/>
    <p:sldMasterId id="2147483673" r:id="rId14"/>
    <p:sldMasterId id="2147483675" r:id="rId15"/>
    <p:sldMasterId id="2147483677" r:id="rId16"/>
    <p:sldMasterId id="2147483679" r:id="rId17"/>
    <p:sldMasterId id="2147483681" r:id="rId18"/>
    <p:sldMasterId id="2147483683" r:id="rId19"/>
    <p:sldMasterId id="2147483685" r:id="rId20"/>
    <p:sldMasterId id="2147483687" r:id="rId21"/>
    <p:sldMasterId id="2147483689" r:id="rId22"/>
    <p:sldMasterId id="2147483691" r:id="rId23"/>
    <p:sldMasterId id="2147483693" r:id="rId24"/>
    <p:sldMasterId id="2147483695" r:id="rId25"/>
    <p:sldMasterId id="2147483697" r:id="rId26"/>
    <p:sldMasterId id="2147483699" r:id="rId27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" Target="slides/slide1.xml"/><Relationship Id="rId29" Type="http://schemas.openxmlformats.org/officeDocument/2006/relationships/slide" Target="slides/slide2.xml"/><Relationship Id="rId30" Type="http://schemas.openxmlformats.org/officeDocument/2006/relationships/slide" Target="slides/slide3.xml"/><Relationship Id="rId31" Type="http://schemas.openxmlformats.org/officeDocument/2006/relationships/slide" Target="slides/slide4.xml"/><Relationship Id="rId32" Type="http://schemas.openxmlformats.org/officeDocument/2006/relationships/slide" Target="slides/slide5.xml"/><Relationship Id="rId33" Type="http://schemas.openxmlformats.org/officeDocument/2006/relationships/slide" Target="slides/slide6.xml"/><Relationship Id="rId34" Type="http://schemas.openxmlformats.org/officeDocument/2006/relationships/slide" Target="slides/slide7.xml"/><Relationship Id="rId35" Type="http://schemas.openxmlformats.org/officeDocument/2006/relationships/slide" Target="slides/slide8.xml"/><Relationship Id="rId36" Type="http://schemas.openxmlformats.org/officeDocument/2006/relationships/slide" Target="slides/slide9.xml"/><Relationship Id="rId37" Type="http://schemas.openxmlformats.org/officeDocument/2006/relationships/slide" Target="slides/slide10.xml"/><Relationship Id="rId38" Type="http://schemas.openxmlformats.org/officeDocument/2006/relationships/slide" Target="slides/slide11.xml"/><Relationship Id="rId3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9197AB-3B54-4B23-AA8D-5F0961E529E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323E930-2514-44BE-B864-DE0A1C21C1E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90F0EF4-05FB-4251-B451-D5BC96F0E45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0D4AADFB-2A97-44E3-9E9C-C062487586F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C23DF6FD-0029-43D4-846E-118D404FC9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9FAF3AD1-C80C-4E91-B150-6DA9EA2649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E7F219C-2085-4BCB-A550-F859EC052C6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E9BCB4A1-E7E4-42C7-8AD7-572A666AAE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7BBAADA4-8C87-4719-83D1-1BD7F1884C4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83DA7253-7F08-4C6B-B68C-7D0D82A596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4E794B81-560C-45BE-AD7D-EE753B6FEF1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B0DE2F50-0D9C-4AB9-814C-28F8649B17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B750C2E1-4574-4152-812E-91FB37B9EF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8B4639BC-9D98-4DAF-A2E1-74DCD8BE45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73027CD9-7E2D-45EF-B092-E1D1413FCA8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D7FBAE16-9573-4B57-82A1-6672EB74793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9CEB2ABA-D283-4502-ADBA-9AC66F6D24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90F7B772-B0B6-45C6-AF4B-ED0EF96BF5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8F363F6E-6E62-4B8A-8E3C-3C413E6E962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A1EE280E-3C97-4E73-896B-C394FCFCFA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200A2BB9-169A-4C8B-AC70-A9597DF9AF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BAE4003E-92E2-444B-84D1-DC1C885DF3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EE9259AE-F453-4E1D-B193-EBB0404F8D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A4A99DD0-9748-443C-84DC-E5E96FA4C97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BD9518C8-45F6-4047-865E-330D2C3D07F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D262045C-236C-4BA7-9F1B-C6732C20F2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5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843D62B5-9876-4B3C-84AE-53734329F7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8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9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0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1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3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4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5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6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7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8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9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20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1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2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3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4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5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6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95F11B5-928A-4064-8443-152173796A2E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ftr" idx="4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sldNum" idx="5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027C90E-8FFF-423A-96BD-F59C2BAE380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dt" idx="6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ftr" idx="7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sldNum" idx="8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AE2DF6A-47F8-4BC6-A85C-385BC534E54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dt" idx="9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ftr" idx="10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sldNum" idx="11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3C92C72-EA24-400B-9217-93537B617637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dt" idx="12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13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sldNum" idx="14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A89FF68-E873-449B-9F1A-FCF1AFA36247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dt" idx="15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16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17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B6AA24C-C616-4C2C-B026-ED5C6F61061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18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  <p:sldLayoutId id="2147483660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ftr" idx="19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sldNum" idx="20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94B7CF8-569A-4179-BF9B-66B824F4145E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dt" idx="21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ftr" idx="22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23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A436107-2137-4222-8E09-5C1672DAA9E7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dt" idx="24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ftr" idx="25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sldNum" idx="26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AB51682-C19F-42BC-8722-06ED02ADC122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dt" idx="27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ftr" idx="28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sldNum" idx="29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9BF89DB-C90D-4F64-803F-2498E401571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dt" idx="30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ftr" idx="31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sldNum" idx="32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33A6475-E851-42F8-8B10-3EA83C9FFD2B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dt" idx="33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ftr" idx="34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sldNum" idx="35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DA52E24-60C2-46E8-A9BD-E9E70B04BE8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dt" idx="36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ftr" idx="37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sldNum" idx="38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B593E9A-E5B5-4A70-86B5-0B0EF2BC0DDB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dt" idx="39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ftr" idx="40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sldNum" idx="41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9E37F20-22BF-4223-B56F-3DAF78BF637E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dt" idx="42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ftr" idx="43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sldNum" idx="44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212D236-D43C-419F-A6AF-8B6D1364EED6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dt" idx="45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ftr" idx="46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sldNum" idx="47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16EF42F-6791-44D7-9332-9B9981C8076E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3" name="PlaceHolder 5"/>
          <p:cNvSpPr>
            <a:spLocks noGrp="1"/>
          </p:cNvSpPr>
          <p:nvPr>
            <p:ph type="dt" idx="48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ftr" idx="49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sldNum" idx="50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0BEE235-5E3D-4E18-A75B-17867EC3B97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dt" idx="51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ftr" idx="52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sldNum" idx="53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BDFF947-304E-43A5-93DC-4BD8847823A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dt" idx="54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ftr" idx="55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sldNum" idx="56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5D0D56D-62F3-4F0F-9985-5698A2A28CA6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0" name="PlaceHolder 5"/>
          <p:cNvSpPr>
            <a:spLocks noGrp="1"/>
          </p:cNvSpPr>
          <p:nvPr>
            <p:ph type="dt" idx="57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ftr" idx="58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sldNum" idx="59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A877565-CC48-41E3-9929-56E6B853AC4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9" name="PlaceHolder 5"/>
          <p:cNvSpPr>
            <a:spLocks noGrp="1"/>
          </p:cNvSpPr>
          <p:nvPr>
            <p:ph type="dt" idx="60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3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ftr" idx="61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sldNum" idx="62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ECF573B-6281-4025-9186-ABC033CBA6F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8" name="PlaceHolder 5"/>
          <p:cNvSpPr>
            <a:spLocks noGrp="1"/>
          </p:cNvSpPr>
          <p:nvPr>
            <p:ph type="dt" idx="63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ftr" idx="64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sldNum" idx="65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0119D3E-AF2E-46D5-95BE-8EAE0A629FA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dt" idx="66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1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ftr" idx="67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sldNum" idx="68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DF2FE6D-524A-4D6E-B7A5-884549BF1B5E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 type="dt" idx="69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bg object 16" hidden="1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0" name="bg object 17" hidden="1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1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ftr" idx="70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sldNum" idx="71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04BF3D7-0C2A-4E8B-8243-E5A5E13CFB35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6" name="PlaceHolder 5"/>
          <p:cNvSpPr>
            <a:spLocks noGrp="1"/>
          </p:cNvSpPr>
          <p:nvPr>
            <p:ph type="dt" idx="72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0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ftr" idx="73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sldNum" idx="74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445D6B5-6D10-4952-83B7-0FD464EE7CF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5" name="PlaceHolder 5"/>
          <p:cNvSpPr>
            <a:spLocks noGrp="1"/>
          </p:cNvSpPr>
          <p:nvPr>
            <p:ph type="dt" idx="75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bg object 16"/>
          <p:cNvSpPr/>
          <p:nvPr/>
        </p:nvSpPr>
        <p:spPr>
          <a:xfrm>
            <a:off x="0" y="0"/>
            <a:ext cx="12184920" cy="6850800"/>
          </a:xfrm>
          <a:custGeom>
            <a:avLst/>
            <a:gdLst>
              <a:gd name="textAreaLeft" fmla="*/ 0 w 12184920"/>
              <a:gd name="textAreaRight" fmla="*/ 12192120 w 1218492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bee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9" name="bg object 17"/>
          <p:cNvSpPr/>
          <p:nvPr/>
        </p:nvSpPr>
        <p:spPr>
          <a:xfrm>
            <a:off x="478440" y="0"/>
            <a:ext cx="221400" cy="6850800"/>
          </a:xfrm>
          <a:custGeom>
            <a:avLst/>
            <a:gdLst>
              <a:gd name="textAreaLeft" fmla="*/ 0 w 221400"/>
              <a:gd name="textAreaRight" fmla="*/ 228600 w 221400"/>
              <a:gd name="textAreaTop" fmla="*/ 0 h 6850800"/>
              <a:gd name="textAreaBottom" fmla="*/ 6858000 h 6850800"/>
            </a:gdLst>
            <a:ahLst/>
            <a:rect l="textAreaLeft" t="textAreaTop" r="textAreaRight" b="textAreaBottom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2441880" y="-416880"/>
            <a:ext cx="6101640" cy="187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600" cy="39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ftr" idx="76"/>
          </p:nvPr>
        </p:nvSpPr>
        <p:spPr>
          <a:xfrm>
            <a:off x="4145400" y="6378120"/>
            <a:ext cx="389412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sldNum" idx="77"/>
          </p:nvPr>
        </p:nvSpPr>
        <p:spPr>
          <a:xfrm>
            <a:off x="877824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D6407D1-1E82-4E8F-BC3A-3DFD47D82FE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dt" idx="78"/>
          </p:nvPr>
        </p:nvSpPr>
        <p:spPr>
          <a:xfrm>
            <a:off x="609480" y="6378120"/>
            <a:ext cx="279684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object 2"/>
          <p:cNvSpPr/>
          <p:nvPr/>
        </p:nvSpPr>
        <p:spPr>
          <a:xfrm>
            <a:off x="8151840" y="1685160"/>
            <a:ext cx="3268080" cy="4402080"/>
          </a:xfrm>
          <a:custGeom>
            <a:avLst/>
            <a:gdLst>
              <a:gd name="textAreaLeft" fmla="*/ 0 w 3268080"/>
              <a:gd name="textAreaRight" fmla="*/ 3275280 w 3268080"/>
              <a:gd name="textAreaTop" fmla="*/ 0 h 4402080"/>
              <a:gd name="textAreaBottom" fmla="*/ 4409280 h 4402080"/>
            </a:gdLst>
            <a:ahLst/>
            <a:rect l="textAreaLeft" t="textAreaTop" r="textAreaRight" b="textAreaBottom"/>
            <a:pathLst>
              <a:path w="3275329" h="4409440">
                <a:moveTo>
                  <a:pt x="3275076" y="0"/>
                </a:moveTo>
                <a:lnTo>
                  <a:pt x="2869311" y="0"/>
                </a:lnTo>
                <a:lnTo>
                  <a:pt x="2869311" y="4023360"/>
                </a:lnTo>
                <a:lnTo>
                  <a:pt x="2869311" y="4024630"/>
                </a:lnTo>
                <a:lnTo>
                  <a:pt x="983754" y="4024630"/>
                </a:lnTo>
                <a:lnTo>
                  <a:pt x="983754" y="4023360"/>
                </a:lnTo>
                <a:lnTo>
                  <a:pt x="0" y="4023360"/>
                </a:lnTo>
                <a:lnTo>
                  <a:pt x="0" y="4024630"/>
                </a:lnTo>
                <a:lnTo>
                  <a:pt x="0" y="4409440"/>
                </a:lnTo>
                <a:lnTo>
                  <a:pt x="3275076" y="4409440"/>
                </a:lnTo>
                <a:lnTo>
                  <a:pt x="3275076" y="4024630"/>
                </a:lnTo>
                <a:lnTo>
                  <a:pt x="3275076" y="4023360"/>
                </a:lnTo>
                <a:lnTo>
                  <a:pt x="3275076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object 3"/>
          <p:cNvSpPr/>
          <p:nvPr/>
        </p:nvSpPr>
        <p:spPr>
          <a:xfrm>
            <a:off x="752760" y="743760"/>
            <a:ext cx="3268080" cy="4402080"/>
          </a:xfrm>
          <a:custGeom>
            <a:avLst/>
            <a:gdLst>
              <a:gd name="textAreaLeft" fmla="*/ 0 w 3268080"/>
              <a:gd name="textAreaRight" fmla="*/ 3275280 w 3268080"/>
              <a:gd name="textAreaTop" fmla="*/ 0 h 4402080"/>
              <a:gd name="textAreaBottom" fmla="*/ 4409280 h 4402080"/>
            </a:gdLst>
            <a:ahLst/>
            <a:rect l="textAreaLeft" t="textAreaTop" r="textAreaRight" b="textAreaBottom"/>
            <a:pathLst>
              <a:path w="3275329" h="4409440">
                <a:moveTo>
                  <a:pt x="3274441" y="0"/>
                </a:moveTo>
                <a:lnTo>
                  <a:pt x="0" y="0"/>
                </a:lnTo>
                <a:lnTo>
                  <a:pt x="0" y="4408932"/>
                </a:lnTo>
                <a:lnTo>
                  <a:pt x="405701" y="4408932"/>
                </a:lnTo>
                <a:lnTo>
                  <a:pt x="405701" y="384428"/>
                </a:lnTo>
                <a:lnTo>
                  <a:pt x="3275076" y="385825"/>
                </a:lnTo>
                <a:lnTo>
                  <a:pt x="3274619" y="288053"/>
                </a:lnTo>
                <a:lnTo>
                  <a:pt x="3274897" y="97700"/>
                </a:lnTo>
                <a:lnTo>
                  <a:pt x="3274441" y="0"/>
                </a:lnTo>
                <a:close/>
              </a:path>
            </a:pathLst>
          </a:custGeom>
          <a:solidFill>
            <a:srgbClr val="17406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9" name="object 4"/>
          <p:cNvSpPr/>
          <p:nvPr/>
        </p:nvSpPr>
        <p:spPr>
          <a:xfrm>
            <a:off x="1620000" y="2340000"/>
            <a:ext cx="9076320" cy="12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4320" algn="ctr" defTabSz="914400">
              <a:lnSpc>
                <a:spcPts val="3175"/>
              </a:lnSpc>
              <a:spcBef>
                <a:spcPts val="96"/>
              </a:spcBef>
            </a:pPr>
            <a:r>
              <a:rPr b="0" lang="ru-RU" sz="4000" strike="noStrike" u="none">
                <a:solidFill>
                  <a:srgbClr val="000000"/>
                </a:solidFill>
                <a:uFillTx/>
                <a:latin typeface="Arial"/>
              </a:rPr>
              <a:t>Практические приёмы и технологии использования родного языка 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" algn="ctr" defTabSz="914400">
              <a:lnSpc>
                <a:spcPts val="3175"/>
              </a:lnSpc>
              <a:spcBef>
                <a:spcPts val="96"/>
              </a:spcBef>
            </a:pPr>
            <a:r>
              <a:rPr b="0" lang="ru-RU" sz="4000" strike="noStrike" u="none">
                <a:solidFill>
                  <a:srgbClr val="000000"/>
                </a:solidFill>
                <a:uFillTx/>
                <a:latin typeface="Arial"/>
              </a:rPr>
              <a:t>на уроках РКИ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0" name="object 5"/>
          <p:cNvSpPr/>
          <p:nvPr/>
        </p:nvSpPr>
        <p:spPr>
          <a:xfrm>
            <a:off x="322560" y="5549760"/>
            <a:ext cx="6712920" cy="63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43200" bIns="0" anchor="t">
            <a:spAutoFit/>
          </a:bodyPr>
          <a:p>
            <a:pPr marL="12600" defTabSz="914400">
              <a:lnSpc>
                <a:spcPts val="2319"/>
              </a:lnSpc>
              <a:spcBef>
                <a:spcPts val="340"/>
              </a:spcBef>
            </a:pPr>
            <a:r>
              <a:rPr b="0" i="1" lang="ru-RU" sz="2100" strike="noStrike" u="none">
                <a:solidFill>
                  <a:srgbClr val="17406c"/>
                </a:solidFill>
                <a:uFillTx/>
                <a:latin typeface="Franklin Gothic Medium"/>
              </a:rPr>
              <a:t>Сорокина Вера Валентиновна, методист кафедры ГиХЭО ИРО Кузбасса</a:t>
            </a:r>
            <a:endParaRPr b="0" lang="ru-RU" sz="2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1" name="object 6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2" name="object 7"/>
          <p:cNvSpPr/>
          <p:nvPr/>
        </p:nvSpPr>
        <p:spPr>
          <a:xfrm>
            <a:off x="4895280" y="252000"/>
            <a:ext cx="479196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b="0" lang="ru-RU" sz="1800" strike="noStrike" u="none">
                <a:solidFill>
                  <a:srgbClr val="17406c"/>
                </a:solidFill>
                <a:uFillTx/>
                <a:latin typeface="Franklin Gothic Medium"/>
              </a:rPr>
              <a:t>ИНСТИТУТ</a:t>
            </a:r>
            <a:r>
              <a:rPr b="0" lang="ru-RU" sz="1800" spc="-11" strike="noStrike" u="none">
                <a:solidFill>
                  <a:srgbClr val="17406c"/>
                </a:solidFill>
                <a:uFillTx/>
                <a:latin typeface="Franklin Gothic Medium"/>
              </a:rPr>
              <a:t> </a:t>
            </a:r>
            <a:r>
              <a:rPr b="0" lang="ru-RU" sz="1800" spc="-51" strike="noStrike" u="none">
                <a:solidFill>
                  <a:srgbClr val="17406c"/>
                </a:solidFill>
                <a:uFillTx/>
                <a:latin typeface="Franklin Gothic Medium"/>
              </a:rPr>
              <a:t>РАЗВИТИЯ</a:t>
            </a:r>
            <a:r>
              <a:rPr b="0" lang="ru-RU" sz="1800" spc="-11" strike="noStrike" u="none">
                <a:solidFill>
                  <a:srgbClr val="17406c"/>
                </a:solidFill>
                <a:uFillTx/>
                <a:latin typeface="Franklin Gothic Medium"/>
              </a:rPr>
              <a:t> </a:t>
            </a:r>
            <a:r>
              <a:rPr b="0" lang="ru-RU" sz="1800" spc="-60" strike="noStrike" u="none">
                <a:solidFill>
                  <a:srgbClr val="17406c"/>
                </a:solidFill>
                <a:uFillTx/>
                <a:latin typeface="Franklin Gothic Medium"/>
              </a:rPr>
              <a:t>ОБРАЗОВАНИЯ</a:t>
            </a:r>
            <a:r>
              <a:rPr b="0" lang="ru-RU" sz="1800" spc="-20" strike="noStrike" u="none">
                <a:solidFill>
                  <a:srgbClr val="17406c"/>
                </a:solidFill>
                <a:uFillTx/>
                <a:latin typeface="Franklin Gothic Medium"/>
              </a:rPr>
              <a:t> </a:t>
            </a:r>
            <a:r>
              <a:rPr b="0" lang="ru-RU" sz="1800" spc="-11" strike="noStrike" u="none">
                <a:solidFill>
                  <a:srgbClr val="17406c"/>
                </a:solidFill>
                <a:uFillTx/>
                <a:latin typeface="Franklin Gothic Medium"/>
              </a:rPr>
              <a:t>КУЗБАССА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600" spc="-31" strike="noStrike" u="none">
                <a:solidFill>
                  <a:schemeClr val="dk1"/>
                </a:solidFill>
                <a:uFillTx/>
                <a:latin typeface="Franklin Gothic Medium"/>
              </a:rPr>
              <a:t>Основные приёмы и технологии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4" name="object 3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901800" y="1260000"/>
            <a:ext cx="11157840" cy="5039640"/>
          </a:xfrm>
          <a:prstGeom prst="rect">
            <a:avLst/>
          </a:prstGeom>
          <a:noFill/>
          <a:ln w="0">
            <a:noFill/>
          </a:ln>
        </p:spPr>
        <p:txBody>
          <a:bodyPr lIns="0" rIns="0" tIns="14796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600" strike="noStrike" u="none">
                <a:solidFill>
                  <a:srgbClr val="000000"/>
                </a:solidFill>
                <a:uFillTx/>
                <a:latin typeface="Arial"/>
              </a:rPr>
              <a:t>Сопоставительный анализ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600" strike="noStrike" u="none">
                <a:solidFill>
                  <a:srgbClr val="000000"/>
                </a:solidFill>
                <a:uFillTx/>
                <a:latin typeface="Arial"/>
              </a:rPr>
              <a:t>Семантизация (объяснение значения) новой лексики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600" strike="noStrike" u="none">
                <a:solidFill>
                  <a:srgbClr val="000000"/>
                </a:solidFill>
                <a:uFillTx/>
                <a:latin typeface="Arial"/>
              </a:rPr>
              <a:t>Работа с языковой догадкой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600" strike="noStrike" u="none">
                <a:solidFill>
                  <a:srgbClr val="000000"/>
                </a:solidFill>
                <a:uFillTx/>
                <a:latin typeface="Arial"/>
              </a:rPr>
              <a:t>Взаимодействие сильных и слабых учеников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600" strike="noStrike" u="none">
                <a:solidFill>
                  <a:srgbClr val="000000"/>
                </a:solidFill>
                <a:uFillTx/>
                <a:latin typeface="Arial"/>
              </a:rPr>
              <a:t>Индивидуализация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600" strike="noStrike" u="none">
                <a:solidFill>
                  <a:srgbClr val="000000"/>
                </a:solidFill>
                <a:uFillTx/>
                <a:latin typeface="Arial"/>
              </a:rPr>
              <a:t>Сочетание с другими методами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6" name="object 6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600" spc="-31" strike="noStrike" u="none">
                <a:solidFill>
                  <a:schemeClr val="dk1"/>
                </a:solidFill>
                <a:uFillTx/>
                <a:latin typeface="Franklin Gothic Medium"/>
              </a:rPr>
              <a:t>Важные нюансы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8" name="object 13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882720" y="1260000"/>
            <a:ext cx="11176920" cy="5379120"/>
          </a:xfrm>
          <a:prstGeom prst="rect">
            <a:avLst/>
          </a:prstGeom>
          <a:noFill/>
          <a:ln w="0">
            <a:noFill/>
          </a:ln>
        </p:spPr>
        <p:txBody>
          <a:bodyPr lIns="0" rIns="0" tIns="14796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Не делайте ставку только на перевод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. Чрезмерное использование родного языка, постоянный перевод в уме  может тормозить формирование навыков говорения и понимания на слух. Задача — использовать родной язык как вспомогательное средство, а не как основной метод.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Прогнозируйте ошибки.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 Анализ родного языка помогает заранее увидеть зоны риска (например, типичные ошибки с предлогами или видами глаголов) и сфокусировать на них внимание.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Чередуйте виды деятельности. 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После работы с опорой на родной язык переходите к упражнениям, где эта опора минимизируется (контекстуальные задания, ролевые ситуации).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0" name="object 14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Опора на тюркскую базу в обучении РКИ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2" name="object 15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882720" y="1260000"/>
            <a:ext cx="11176920" cy="5379120"/>
          </a:xfrm>
          <a:prstGeom prst="rect">
            <a:avLst/>
          </a:prstGeom>
          <a:noFill/>
          <a:ln w="0">
            <a:noFill/>
          </a:ln>
        </p:spPr>
        <p:txBody>
          <a:bodyPr lIns="0" rIns="0" tIns="14796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Проблема категории рода (самая частая ошибка): в тюркских языках нет мужского, женского и среднего рода. Местоимение (он/она/оно) — одно для всех. В разговорной речи личные местоимения часто опускаются, так как их роль выполняют личные аффиксы (окончания) у глаголов и существительных.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Пример ошибки: 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«Мой мама пришёл», «красивый платье».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Решение для учителя: 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Не просто исправлять окончания, а визуализировать род (карточки синего, розового, зелёного цвета) и опираться на синтаксическую координацию («существительное командует прилагательным»).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4" name="object 16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Опора на тюркскую базу в обучении РКИ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6" name="object 17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882720" y="1260000"/>
            <a:ext cx="11176920" cy="5379120"/>
          </a:xfrm>
          <a:prstGeom prst="rect">
            <a:avLst/>
          </a:prstGeom>
          <a:noFill/>
          <a:ln w="0">
            <a:noFill/>
          </a:ln>
        </p:spPr>
        <p:txBody>
          <a:bodyPr lIns="0" rIns="0" tIns="14796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Отсутствие предлогов: пространственные отношения в тюркских языках передаются послелогами и падежными аффиксами (окончаниями) в конце слова.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Пример ошибки: 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Пропуск предлогов «Я иду школа» (вместо в школу), «книга лежит стол» (вместо на столе) или путаница предлогов направления/места («Я пошел в рынку», «Мама работает на аптеке»).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Решение для учителя: 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Отработка предлогов как «приклеенных» спутников слова. Использование жестовых игр (рука в коробке, рука на коробке). Отрабатывайте предлог и окончание как единое целое. Рисуйте визуальные схемы-символы: стрелочка внутрь круга = В + ...У (в школ-у), стрелочка из круга = ИЗ + ...Ы (из школ-ы).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8" name="object 18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Опора на тюркскую базу в обучении РКИ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0" name="object 19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882720" y="1260000"/>
            <a:ext cx="11176920" cy="5379120"/>
          </a:xfrm>
          <a:prstGeom prst="rect">
            <a:avLst/>
          </a:prstGeom>
          <a:noFill/>
          <a:ln w="0">
            <a:noFill/>
          </a:ln>
        </p:spPr>
        <p:txBody>
          <a:bodyPr lIns="0" rIns="0" tIns="14796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Порядок слов: в тюркских языках  жесткий порядок слов. Подлежащее — в начале, второстепенные члены — в середине, а </a:t>
            </a:r>
            <a:r>
              <a:rPr b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глагол-сказуемое всегда стоит строго в самом конце.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Пример ошибки: 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«Я домой иду», «Мы вчера в кино ходили», «Брат новую машину купил». В письменных работах предложения могут казаться тяжелыми и неестественными.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Решение для учителя: 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Схемы-конструкторы предложений, где сказуемое «магнитится» к подлежащему на первых этапах. Играйте в «Живые предложения». Раздайте детям карточки со словами и учите их менять ритмический рисунок фразы, двигая глагол ближе к началу или середине предложения.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2" name="object 20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Опора на тюркскую базу в обучении РКИ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4" name="object 21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882720" y="1260000"/>
            <a:ext cx="11176920" cy="468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</a:rPr>
              <a:t>Отсутствие глагола  «быть» в настоящем времени:  сказуемое в настоящем времени обходится без связки (смысл «Я [есть] учитель» передается суффиксом лица прямо на существительном).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Пример ошибки: 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Пропуск глаголов или непонимание конструкций владения: «У меня три брат» (вместо есть три брата), «Этот дом красивый» (с трудом воспринимают, что здесь вообще есть сказуемое).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Решение для учителя:</a:t>
            </a: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При разборе предложений вводите «невидимый глагол» (рисуйте пустой квадратик или знак Ø на месте связки), чтобы дети понимали структуру предложения.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6" name="object 24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Опора на тюркскую базу в обучении РКИ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8" name="object 27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882720" y="1905120"/>
            <a:ext cx="11176920" cy="429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</a:rPr>
              <a:t>Фонетика (Глухость / звонкость): в тюркских языках нет оглушения звонких согласных на конце слова (как в русском дуб -&gt; [дуп]). Ослаблено различение некоторых звуков (например, [в] и [б], [в] и [у], [ы] и [и]).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Пример ошибки: «Пика» вместо Вика, «Вит» вместо вид, путаница ы/и в окончаниях.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Решение для учителя: Регулярная артикуляционная разминка. Фонетические пары на доске: дом — том, вал — бал. Приучайте проверять звонкость изменением слова: дуб — дубы.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0" name="object 28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Упражнения - антиинтерференты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72" name="object 1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714600" y="1190880"/>
            <a:ext cx="11345040" cy="852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ru-RU" sz="2600" strike="noStrike" u="none">
                <a:solidFill>
                  <a:srgbClr val="000000"/>
                </a:solidFill>
                <a:uFillTx/>
                <a:latin typeface="PT Astra Serif"/>
              </a:rPr>
              <a:t>Метод «Языкового моста» (Семантизация)</a:t>
            </a:r>
            <a:endParaRPr b="0" lang="ru-RU" sz="2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i="1" lang="ru-RU" sz="26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Прием «Матрешка слов»</a:t>
            </a:r>
            <a:r>
              <a:rPr b="0" lang="ru-RU" sz="26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: Показать, что русские приставки и суффиксы работают так же, как тюркские аффиксы, просто стоят в начале или в середине слова.</a:t>
            </a:r>
            <a:endParaRPr b="0" lang="ru-RU" sz="2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i="1" lang="ru-RU" sz="26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Пример:</a:t>
            </a:r>
            <a:r>
              <a:rPr b="0" lang="ru-RU" sz="26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Объясняем глаголы движения. Тюркское келди (пришел) и кетти (ушел) разбираем через русские «при-» (приближение) и «у-» (удаление).</a:t>
            </a:r>
            <a:endParaRPr b="0" lang="ru-RU" sz="2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6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Тренажеры грамматического иммунитета </a:t>
            </a:r>
            <a:endParaRPr b="0" lang="ru-RU" sz="2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i="1" lang="ru-RU" sz="26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Игра «Генерал Существительное»:</a:t>
            </a:r>
            <a:r>
              <a:rPr b="0" lang="ru-RU" sz="26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упражнение на преодоление беспрефиксового хаоса. На доске крепится существительное (например, Школа). Ученики должны «подружить» его с предлогами: в школу, из школы, около школы. </a:t>
            </a:r>
            <a:endParaRPr b="0" lang="ru-RU" sz="2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4" name="object 8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Мобильные приложения для уроков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76" name="object 9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714600" y="1190880"/>
            <a:ext cx="11345040" cy="8662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Google Переводчик / Яндекс Переводчик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Для чего: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Экспресс-перевод инструкций к заданиям.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Фишка: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Функция перевода по камере. Если ребенок вообще не понимает задание в учебнике, он может навести камеру смартфона на страницу и увидеть текст на родном (узбекском, киргизском и др.) языке. Есть качественный голосовой ввод для устного перевода.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СловоЕд (Slovoed)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Для чего: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Качественные двуязычные словари, работающие без интернета.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Фишка: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Помогает находить точные лексические соответствия без искажения смысла, что часто бывает в обычных онлайн-переводчиках.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Quizlet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Для чего: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Создание цифровых флэш-карточек для заучивания слов.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Фишка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: Учитель может забить туда тематические пары (например, «Имя существительное — Ot (узб.) / Зат атооч (кирг.)» или «Посуда — картинка чашки — слово Чашка»). Дети учат слова на смартфонах в игровой форме.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Учить русский язык с LinGo Play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Для чего: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Рекомендация ученикам для самостоятельной работы.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Фишка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: Игровое приложение для изучения лексики РКИ с нуля (визуальные карточки, тесты, произношение).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 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8" name="object 10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900000" y="302400"/>
            <a:ext cx="986796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3200" spc="-31" strike="noStrike" u="none">
                <a:solidFill>
                  <a:schemeClr val="dk1"/>
                </a:solidFill>
                <a:uFillTx/>
                <a:latin typeface="Franklin Gothic Medium"/>
              </a:rPr>
              <a:t>Онлайн-словари и полезные веб-ресурсы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80" name="object 11" descr=""/>
          <p:cNvPicPr/>
          <p:nvPr/>
        </p:nvPicPr>
        <p:blipFill>
          <a:blip r:embed="rId1"/>
          <a:stretch/>
        </p:blipFill>
        <p:spPr>
          <a:xfrm>
            <a:off x="10770120" y="223920"/>
            <a:ext cx="1099080" cy="108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714600" y="1190880"/>
            <a:ext cx="11345040" cy="80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Грамота.ру (gramota.ru)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Для чего: 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Главный верификатор для самого учителя.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Фишка: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 Быстрая проверка ударений, предложно-падежных форм и трудных случаев управления (например, как правильно: скучаю по вам или по вас).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classes.ru (Раздел «Словари РКИ»)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Для чего: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 Доступ к специализированным учебным словарям.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Фишка: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 Содержит учебные словари сочетаемости слов русского языка и лингвострановедческие справочники, которые объясняют культурологический контекст слов.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Визуальный словарь (visualdictionaryonline.com или аналоги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)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Для чего: 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Семантизация лексики без использования перевода.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Фишка: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 Для детей-мигрантов картинка — лучший переводчик. Показывает устройство предметов в разрезе (например, устройство школы, дома, автомобиля) с подписями на русском.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Национальный корпус русского языка (ruscorpora.ru)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Для чего: 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Поиск живых примеров употребления слов.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Фишка:</a:t>
            </a:r>
            <a:r>
              <a:rPr b="0" lang="ru-RU" sz="2200" strike="noStrike" u="none">
                <a:solidFill>
                  <a:srgbClr val="000000"/>
                </a:solidFill>
                <a:uFillTx/>
                <a:latin typeface="PT Astra Serif"/>
              </a:rPr>
              <a:t> Помогает учителю быстро составить раздаточный материал с примерами из реальной речи, отсекая устаревшие или слишком сложные контексты</a:t>
            </a: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PT Astra Serif"/>
                <a:ea typeface="Source Han Sans CN Regular"/>
              </a:rPr>
              <a:t> 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2" name="object 12"/>
          <p:cNvSpPr/>
          <p:nvPr/>
        </p:nvSpPr>
        <p:spPr>
          <a:xfrm>
            <a:off x="987480" y="4284000"/>
            <a:ext cx="1798200" cy="3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</TotalTime>
  <Application>LibreOffice/24.8.4.2$Linux_X86_64 LibreOffice_project/480$Build-2</Application>
  <AppVersion>15.0000</AppVersion>
  <Words>4094</Words>
  <Paragraphs>1473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2025-12-22T09:18:10Z</dcterms:created>
  <dc:creator>Геннадий Сорокин</dc:creator>
  <dc:description/>
  <dc:language>ru-RU</dc:language>
  <cp:lastModifiedBy/>
  <dcterms:modified xsi:type="dcterms:W3CDTF">2026-08-31T08:35:59Z</dcterms:modified>
  <cp:revision>26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2025-12-18T00:00:00Z</vt:filetime>
  </property>
  <property fmtid="{D5CDD505-2E9C-101B-9397-08002B2CF9AE}" pid="3" name="Creator">
    <vt:lpwstr>PDFium</vt:lpwstr>
  </property>
  <property fmtid="{D5CDD505-2E9C-101B-9397-08002B2CF9AE}" pid="4" name="LastSaved">
    <vt:filetime>2025-12-18T00:00:00Z</vt:filetime>
  </property>
  <property fmtid="{D5CDD505-2E9C-101B-9397-08002B2CF9AE}" pid="5" name="Notes">
    <vt:i4>5</vt:i4>
  </property>
  <property fmtid="{D5CDD505-2E9C-101B-9397-08002B2CF9AE}" pid="6" name="PresentationFormat">
    <vt:lpwstr>Произвольный</vt:lpwstr>
  </property>
  <property fmtid="{D5CDD505-2E9C-101B-9397-08002B2CF9AE}" pid="7" name="Producer">
    <vt:lpwstr>PDFium</vt:lpwstr>
  </property>
  <property fmtid="{D5CDD505-2E9C-101B-9397-08002B2CF9AE}" pid="8" name="Slides">
    <vt:i4>75</vt:i4>
  </property>
</Properties>
</file>